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79742" autoAdjust="0"/>
  </p:normalViewPr>
  <p:slideViewPr>
    <p:cSldViewPr snapToGrid="0">
      <p:cViewPr varScale="1">
        <p:scale>
          <a:sx n="80" d="100"/>
          <a:sy n="80" d="100"/>
        </p:scale>
        <p:origin x="5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2DB7-423A-42C4-9FA9-D509E891E5E9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BBBBE-E567-4AC7-81C3-FA50B8FE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sensors capable of detecting individual photons have the recently emerged as sensors of choice for low power, high resolution time-of-flight 3d imaging.</a:t>
            </a:r>
          </a:p>
          <a:p>
            <a:endParaRPr lang="en-US" dirty="0"/>
          </a:p>
          <a:p>
            <a:r>
              <a:rPr lang="en-US" dirty="0"/>
              <a:t>Cameras that use single-photon avalanche diodes provide extreme sensitivity, room temperature operation and low cost thanks to their compatibility with CMOS.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BBBE-E567-4AC7-81C3-FA50B8FE61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their extreme sensitivity and time resolution come at a cost: the amount of raw photon data far exceeds the bandwidth of any existing data buses causing a severe bottleneck between the image sensor and off -sensor compute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BBBE-E567-4AC7-81C3-FA50B8FE6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propose a count -free method for single photon 3d imaging. Our method relies on two key ingredients: race logic and </a:t>
            </a:r>
            <a:r>
              <a:rPr lang="en-US" dirty="0" err="1"/>
              <a:t>equidepth</a:t>
            </a:r>
            <a:r>
              <a:rPr lang="en-US" dirty="0"/>
              <a:t> histograms.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Race logic is a computing paradigm that encodes information in terms of time delays.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Equidepth</a:t>
            </a:r>
            <a:r>
              <a:rPr lang="en-US" dirty="0"/>
              <a:t> histograms adaptively capture the laser peak location without the need for storing photon count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BBBE-E567-4AC7-81C3-FA50B8FE61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2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Here's an example result. This is the scene in an RGB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BBBE-E567-4AC7-81C3-FA50B8FE61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2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Ground truth distances, traditional histogram-based method that requires 20 GB/s;</a:t>
            </a:r>
          </a:p>
          <a:p>
            <a:endParaRPr lang="en-US" dirty="0"/>
          </a:p>
          <a:p>
            <a:r>
              <a:rPr lang="en-US" dirty="0"/>
              <a:t>Coarser histogram bins reduces the data rate but causes strong quantization artifacts.</a:t>
            </a:r>
          </a:p>
          <a:p>
            <a:endParaRPr lang="en-US" dirty="0"/>
          </a:p>
          <a:p>
            <a:r>
              <a:rPr lang="en-US" dirty="0"/>
              <a:t>Our method preserves 3D details while requiring orders of magnitude less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BBBE-E567-4AC7-81C3-FA50B8FE61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visit Poster P9 for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BBBBE-E567-4AC7-81C3-FA50B8FE61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7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AB91-AC8F-DD93-029C-F0B2DD773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74EEA-ED75-06FE-0098-F6F4FD99E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7AB0-DE2E-B7A4-0CC1-EFD50506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9BF6-59C5-4DEA-8BD3-ADE4B590F631}" type="datetime1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B075-3DEC-F545-757C-E1CAE853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A78F-FD80-744B-85D6-0D66D491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745D-23AB-C540-5C0F-FBAAEBF2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B27A2-7587-8E1D-289C-586FDBF08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55EB-8B91-C734-019C-6D928F48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BD69-8CE9-45C8-AA0A-59F7DAEB375E}" type="datetime1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780BC-454F-1F51-2DF9-B7522FED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75730-A851-F36A-E610-B23F97A3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084668-65C4-D3A5-4260-EDF0DAA70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4B8A6-F62D-CB66-963F-CAD8BE147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4A76-A340-879D-ECAC-9EBD2DD0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18A-B9E9-49B0-AD0B-7ECF8F8DA083}" type="datetime1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F21D5-D69D-BAC8-273C-94F3259F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2B6F8-07A1-D7C2-FE8F-E725DDF0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6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54FE-82C5-D947-97E8-FC7489A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C01E-150F-F672-F8F9-9F3D43C34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61F8-0E0A-AAD0-D1DC-C8B90529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BD3A-7868-4AC3-AE70-06C12968C7DD}" type="datetime1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267F-52B6-BDD7-8336-6024A00E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International Image Sensor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E05FA-E248-6A3A-6E7F-6C77F770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C3B69B-D7AA-4BB2-9697-22C065DBD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8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73CD-3017-3947-01A1-1B37433B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B9DC1-44F9-C733-D04F-E1F94F1BA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7179-EE4B-C8F9-2F1E-4AAD045C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3B2-0881-4270-AF9F-7BF236858E95}" type="datetime1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89218-F3E6-D195-09D2-C4751976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DE12-5C51-8D07-9A08-035442A7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E358-9947-9D13-EC8F-244CBFD5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714B2-3FC4-F33D-850D-62C0DC52D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78EFC-5ED6-4BBE-A3A1-C3C80914F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06F6B-40A5-7289-9E1D-C724E4DE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4523-B2CC-412B-B821-269A33B959BC}" type="datetime1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0429-19C3-FEBA-5414-BD1CE6DE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00913-6ECB-86B7-32E9-6FA6DA1F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2723-76FA-CCB2-706A-B52870F6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2AF4-CE75-A4F7-F296-8011C473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BFCE6-9FFD-FE99-4E9A-358FE48F9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F943-637A-B488-DE6C-6625010BF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F12B4-69F9-A6A7-4F54-CECF0322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6480B-1609-1093-2DBA-EE0F2C10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DD4-7C86-4C34-A212-DF4869189CBE}" type="datetime1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EAB90-3F6A-C56E-AC1B-BC7EDC8D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19F5C-866D-9BA3-FCE1-76BDB503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8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32C7-5BC9-1E4E-96F4-E32A6804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C05B4-3A10-584D-C034-1D963ABE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5311-C5C0-440A-A46E-A6F07EEC05BC}" type="datetime1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53320-B729-4485-627B-761BA8E1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9A773-FB81-3AEA-97FA-9DE17478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0A666-537B-5013-14E7-4DC1D534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186D-F99A-4505-8C67-92A6F45B9F38}" type="datetime1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490B-7845-9ADF-F7A7-92AF708D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2C60F-BA01-6742-62C3-2CC66680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5CF0-3E91-D7BD-CD0B-66948521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CBD4-BDA0-BE4A-A03E-B1DF74E3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78ED1-ECF4-DD88-AC51-F2358B469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04EEA-DE7D-CDA0-9618-54C483D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813F-DA32-4EC8-BC12-24CDEBC0C686}" type="datetime1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960E-E6EA-3203-D483-AA79B720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41D5F-8565-C19F-078B-1CDEBE64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4AC1-D023-FC49-674F-2AD6BC6D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88E453-B522-B843-4FEB-3C36FFF44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AD56-5A34-4002-B37E-A297CBA9C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30EB-540E-FE0B-2C58-15B9393C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F3C8-AA73-4611-8371-D268E75E8E26}" type="datetime1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55CBC-01DE-C26D-2A68-1327919C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46A71-05B2-9627-5437-6E9A7F0E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BB803-1DA0-3EAB-377D-9BD23E14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57EA6-AF9E-42F6-9989-924518ED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951D7-9DA9-D7DA-9F67-F02E969AA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4E91C-CF70-4953-9775-8F2187F1FDED}" type="datetime1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2AC5-B0B5-7C21-1394-7DBC7FBD0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International Image Sensor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EA9DB-4522-E657-14D2-F92EAA73D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B69B-D7AA-4BB2-9697-22C065DB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font, graphics, logo, screenshot&#10;&#10;Description automatically generated">
            <a:extLst>
              <a:ext uri="{FF2B5EF4-FFF2-40B4-BE49-F238E27FC236}">
                <a16:creationId xmlns:a16="http://schemas.microsoft.com/office/drawing/2014/main" id="{8176BE5B-312B-CFCA-9522-0EA354B8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87" y="4317694"/>
            <a:ext cx="3506825" cy="111517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7890EF1-4F3A-FEA0-4A53-943D01D4D16F}"/>
              </a:ext>
            </a:extLst>
          </p:cNvPr>
          <p:cNvSpPr txBox="1">
            <a:spLocks/>
          </p:cNvSpPr>
          <p:nvPr/>
        </p:nvSpPr>
        <p:spPr>
          <a:xfrm>
            <a:off x="0" y="1318153"/>
            <a:ext cx="12192000" cy="1340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C000"/>
                </a:solidFill>
                <a:latin typeface="Bahnschrift SemiBold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Count-Free Histograms with Race Logic for Single-Photon LiDAR</a:t>
            </a:r>
          </a:p>
        </p:txBody>
      </p:sp>
      <p:pic>
        <p:nvPicPr>
          <p:cNvPr id="11" name="Picture 10" descr="Tap to activate or exit full screen">
            <a:extLst>
              <a:ext uri="{FF2B5EF4-FFF2-40B4-BE49-F238E27FC236}">
                <a16:creationId xmlns:a16="http://schemas.microsoft.com/office/drawing/2014/main" id="{2310B9FA-781D-F0D3-11E1-BA715D61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055" y="5539847"/>
            <a:ext cx="1119997" cy="11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C6C2C58-5C69-DB85-4E68-9F52CBAB0132}"/>
              </a:ext>
            </a:extLst>
          </p:cNvPr>
          <p:cNvSpPr txBox="1">
            <a:spLocks/>
          </p:cNvSpPr>
          <p:nvPr/>
        </p:nvSpPr>
        <p:spPr>
          <a:xfrm>
            <a:off x="0" y="2964279"/>
            <a:ext cx="12192000" cy="59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Atul Ingle, David Maier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DF6EF4F-43CC-D119-CAB5-E694F2AE1FD1}"/>
              </a:ext>
            </a:extLst>
          </p:cNvPr>
          <p:cNvSpPr txBox="1">
            <a:spLocks/>
          </p:cNvSpPr>
          <p:nvPr/>
        </p:nvSpPr>
        <p:spPr>
          <a:xfrm>
            <a:off x="0" y="3783412"/>
            <a:ext cx="121920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Portland State Computational Imaging Lab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AC7BF12-E981-D78C-9CF6-826AB7B399B5}"/>
              </a:ext>
            </a:extLst>
          </p:cNvPr>
          <p:cNvSpPr txBox="1">
            <a:spLocks/>
          </p:cNvSpPr>
          <p:nvPr/>
        </p:nvSpPr>
        <p:spPr>
          <a:xfrm>
            <a:off x="1" y="5539847"/>
            <a:ext cx="121920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https://computational.camera/EDPHi</a:t>
            </a: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B95AEEA3-57C2-3D1D-CAED-CD60FF1AC74E}"/>
              </a:ext>
            </a:extLst>
          </p:cNvPr>
          <p:cNvSpPr txBox="1"/>
          <p:nvPr/>
        </p:nvSpPr>
        <p:spPr>
          <a:xfrm>
            <a:off x="-1" y="321148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Poster # P9</a:t>
            </a:r>
            <a:endParaRPr kumimoji="0" lang="zh-CN" altLang="en-US" sz="44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9"/>
    </mc:Choice>
    <mc:Fallback>
      <p:transition spd="slow" advTm="17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05769-2CF7-26B6-B42F-A813EE7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International Image Sensor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6FB3-61BD-DF08-CE45-94BEDB87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69B-D7AA-4BB2-9697-22C065DBDD2B}" type="slidenum">
              <a:rPr lang="en-US" smtClean="0"/>
              <a:t>2</a:t>
            </a:fld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F3AFED-01ED-8BC3-AF6C-5A708A6AE39C}"/>
              </a:ext>
            </a:extLst>
          </p:cNvPr>
          <p:cNvCxnSpPr>
            <a:cxnSpLocks/>
          </p:cNvCxnSpPr>
          <p:nvPr/>
        </p:nvCxnSpPr>
        <p:spPr>
          <a:xfrm flipV="1">
            <a:off x="191426" y="850203"/>
            <a:ext cx="11809148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Shape 1">
            <a:extLst>
              <a:ext uri="{FF2B5EF4-FFF2-40B4-BE49-F238E27FC236}">
                <a16:creationId xmlns:a16="http://schemas.microsoft.com/office/drawing/2014/main" id="{55DF93CC-A328-F587-68C8-540928B7403D}"/>
              </a:ext>
            </a:extLst>
          </p:cNvPr>
          <p:cNvSpPr txBox="1"/>
          <p:nvPr/>
        </p:nvSpPr>
        <p:spPr>
          <a:xfrm>
            <a:off x="0" y="-83738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Single-Photon Sensors</a:t>
            </a: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 Promising Features</a:t>
            </a:r>
            <a:endParaRPr kumimoji="0" lang="zh-CN" altLang="en-US" sz="3800" b="0" i="0" u="none" strike="noStrike" kern="1200" cap="none" spc="-1" normalizeH="0" baseline="0" noProof="0" dirty="0">
              <a:ln>
                <a:noFill/>
              </a:ln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1D037B-48B5-0715-2231-7B97A9B013F5}"/>
              </a:ext>
            </a:extLst>
          </p:cNvPr>
          <p:cNvGrpSpPr/>
          <p:nvPr/>
        </p:nvGrpSpPr>
        <p:grpSpPr>
          <a:xfrm>
            <a:off x="663162" y="1752091"/>
            <a:ext cx="2687931" cy="2124229"/>
            <a:chOff x="6395049" y="2286000"/>
            <a:chExt cx="2687931" cy="212422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CB8AF8-828A-A983-D08C-23D97B29DF10}"/>
                </a:ext>
              </a:extLst>
            </p:cNvPr>
            <p:cNvSpPr/>
            <p:nvPr/>
          </p:nvSpPr>
          <p:spPr>
            <a:xfrm>
              <a:off x="7623303" y="4230567"/>
              <a:ext cx="179662" cy="1796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88C511-00F8-EE2B-6FBC-DF90D5751D0D}"/>
                </a:ext>
              </a:extLst>
            </p:cNvPr>
            <p:cNvSpPr/>
            <p:nvPr/>
          </p:nvSpPr>
          <p:spPr>
            <a:xfrm>
              <a:off x="7624880" y="2922026"/>
              <a:ext cx="183711" cy="18189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858AC8EB-697A-5758-8E00-9DECFD12F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5049" y="2286000"/>
              <a:ext cx="2687931" cy="665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single photon</a:t>
              </a: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id="{6192CC03-0565-5DE4-69D9-099D76E3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18" y="5050930"/>
            <a:ext cx="2890418" cy="7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Extreme sensitivity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F0A584-3323-A59E-518C-420DB168426E}"/>
              </a:ext>
            </a:extLst>
          </p:cNvPr>
          <p:cNvGrpSpPr/>
          <p:nvPr/>
        </p:nvGrpSpPr>
        <p:grpSpPr>
          <a:xfrm>
            <a:off x="1699492" y="3632574"/>
            <a:ext cx="809842" cy="270846"/>
            <a:chOff x="551572" y="5469593"/>
            <a:chExt cx="809842" cy="27084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3ADEB09-14C2-C51A-A0E1-360365D69681}"/>
                </a:ext>
              </a:extLst>
            </p:cNvPr>
            <p:cNvGrpSpPr/>
            <p:nvPr/>
          </p:nvGrpSpPr>
          <p:grpSpPr>
            <a:xfrm>
              <a:off x="551572" y="5469593"/>
              <a:ext cx="543808" cy="270846"/>
              <a:chOff x="3343246" y="1517767"/>
              <a:chExt cx="930583" cy="105766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9DA4557-7BB7-60E6-7A33-51AC676E1EA9}"/>
                  </a:ext>
                </a:extLst>
              </p:cNvPr>
              <p:cNvSpPr/>
              <p:nvPr/>
            </p:nvSpPr>
            <p:spPr>
              <a:xfrm>
                <a:off x="3402876" y="1647770"/>
                <a:ext cx="811326" cy="927657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CC56F84-0C81-3A6C-1588-AC3BB5DC90D8}"/>
                  </a:ext>
                </a:extLst>
              </p:cNvPr>
              <p:cNvSpPr/>
              <p:nvPr/>
            </p:nvSpPr>
            <p:spPr>
              <a:xfrm>
                <a:off x="3343247" y="1517767"/>
                <a:ext cx="930583" cy="259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062D51A-CFC2-6FA0-97C9-5CD670089DA6}"/>
                </a:ext>
              </a:extLst>
            </p:cNvPr>
            <p:cNvCxnSpPr/>
            <p:nvPr/>
          </p:nvCxnSpPr>
          <p:spPr>
            <a:xfrm>
              <a:off x="1041406" y="5553076"/>
              <a:ext cx="32000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">
            <a:extLst>
              <a:ext uri="{FF2B5EF4-FFF2-40B4-BE49-F238E27FC236}">
                <a16:creationId xmlns:a16="http://schemas.microsoft.com/office/drawing/2014/main" id="{A17CD6A6-4564-8CE8-0931-3ECE2F03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911" y="5050930"/>
            <a:ext cx="3024554" cy="7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CMOS compatible; low cost</a:t>
            </a: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94442C5B-78E8-F59A-FBCC-CF25159A9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1" y="5056489"/>
            <a:ext cx="3118338" cy="7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Room temperature operation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6C9CDB-DC6D-D21E-179C-9E1C15843DCB}"/>
              </a:ext>
            </a:extLst>
          </p:cNvPr>
          <p:cNvGrpSpPr/>
          <p:nvPr/>
        </p:nvGrpSpPr>
        <p:grpSpPr>
          <a:xfrm>
            <a:off x="5323305" y="2388117"/>
            <a:ext cx="1127760" cy="2118055"/>
            <a:chOff x="5389321" y="2332110"/>
            <a:chExt cx="1127760" cy="2118055"/>
          </a:xfrm>
        </p:grpSpPr>
        <p:pic>
          <p:nvPicPr>
            <p:cNvPr id="54" name="Picture 5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83DDF05-B0A1-DF80-F317-D555848AC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3" t="6968" r="26586" b="26333"/>
            <a:stretch/>
          </p:blipFill>
          <p:spPr>
            <a:xfrm>
              <a:off x="5389321" y="2332110"/>
              <a:ext cx="1127760" cy="1571310"/>
            </a:xfrm>
            <a:prstGeom prst="rect">
              <a:avLst/>
            </a:prstGeom>
          </p:spPr>
        </p:pic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661327CA-85E4-1ABE-10CA-096573FF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9321" y="3784643"/>
              <a:ext cx="1127760" cy="665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Unicode MS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Verdana" pitchFamily="34" charset="0"/>
                  <a:cs typeface="Calibri" pitchFamily="34" charset="0"/>
                </a:rPr>
                <a:t>25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Verdana" pitchFamily="34" charset="0"/>
                  <a:cs typeface="Calibri" pitchFamily="34" charset="0"/>
                </a:rPr>
                <a:t>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Verdana" pitchFamily="34" charset="0"/>
                  <a:cs typeface="Calibri" pitchFamily="34" charset="0"/>
                </a:rPr>
                <a:t>C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4F23D9-133D-98ED-F2E0-059EEF9D2A3C}"/>
              </a:ext>
            </a:extLst>
          </p:cNvPr>
          <p:cNvGrpSpPr/>
          <p:nvPr/>
        </p:nvGrpSpPr>
        <p:grpSpPr>
          <a:xfrm>
            <a:off x="8554045" y="1550741"/>
            <a:ext cx="2449316" cy="1849699"/>
            <a:chOff x="8380540" y="1550854"/>
            <a:chExt cx="2449316" cy="1849699"/>
          </a:xfrm>
        </p:grpSpPr>
        <p:pic>
          <p:nvPicPr>
            <p:cNvPr id="57" name="Picture 5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E52B29E-F896-AAEE-D42F-6101974EE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30" b="42107"/>
            <a:stretch/>
          </p:blipFill>
          <p:spPr>
            <a:xfrm>
              <a:off x="8380540" y="1550854"/>
              <a:ext cx="1767561" cy="1747684"/>
            </a:xfrm>
            <a:prstGeom prst="rect">
              <a:avLst/>
            </a:prstGeom>
          </p:spPr>
        </p:pic>
        <p:pic>
          <p:nvPicPr>
            <p:cNvPr id="58" name="Picture 2" descr="Image result for huawei p50 camera">
              <a:extLst>
                <a:ext uri="{FF2B5EF4-FFF2-40B4-BE49-F238E27FC236}">
                  <a16:creationId xmlns:a16="http://schemas.microsoft.com/office/drawing/2014/main" id="{668B9567-4D0B-3FF4-1228-EEABEC978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763" b="89691" l="9653" r="99228">
                          <a14:foregroundMark x1="92278" y1="15464" x2="92278" y2="15464"/>
                          <a14:foregroundMark x1="96525" y1="19588" x2="96525" y2="19588"/>
                          <a14:foregroundMark x1="72973" y1="8763" x2="72973" y2="8763"/>
                          <a14:foregroundMark x1="99228" y1="17526" x2="99228" y2="17526"/>
                          <a14:foregroundMark x1="59073" y1="76289" x2="59073" y2="76289"/>
                          <a14:foregroundMark x1="63707" y1="74227" x2="63707" y2="74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520" y="1962678"/>
              <a:ext cx="1919336" cy="143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58" descr="A close up of a camera&#10;&#10;Description automatically generated">
            <a:extLst>
              <a:ext uri="{FF2B5EF4-FFF2-40B4-BE49-F238E27FC236}">
                <a16:creationId xmlns:a16="http://schemas.microsoft.com/office/drawing/2014/main" id="{48483296-B8B7-90B8-FE2F-14C64FAAC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5" b="89825" l="9072" r="93882">
                        <a14:foregroundMark x1="9072" y1="17895" x2="9072" y2="17895"/>
                        <a14:foregroundMark x1="12447" y1="40351" x2="12447" y2="40351"/>
                        <a14:foregroundMark x1="14135" y1="30175" x2="9072" y2="46667"/>
                        <a14:foregroundMark x1="9072" y1="46667" x2="15612" y2="61053"/>
                        <a14:foregroundMark x1="15612" y1="61053" x2="27004" y2="62105"/>
                        <a14:foregroundMark x1="27004" y1="62105" x2="27848" y2="43158"/>
                        <a14:foregroundMark x1="27848" y1="43158" x2="20253" y2="29825"/>
                        <a14:foregroundMark x1="20253" y1="29825" x2="12447" y2="30526"/>
                        <a14:foregroundMark x1="28270" y1="45263" x2="28692" y2="55439"/>
                        <a14:foregroundMark x1="50000" y1="35789" x2="50000" y2="55088"/>
                        <a14:foregroundMark x1="71519" y1="31228" x2="68987" y2="51579"/>
                        <a14:foregroundMark x1="68987" y1="51579" x2="80169" y2="51228"/>
                        <a14:foregroundMark x1="80169" y1="51228" x2="76160" y2="28070"/>
                        <a14:foregroundMark x1="76160" y1="28070" x2="74262" y2="24561"/>
                        <a14:foregroundMark x1="81857" y1="24211" x2="86287" y2="42456"/>
                        <a14:foregroundMark x1="86287" y1="42456" x2="85232" y2="61754"/>
                        <a14:foregroundMark x1="85232" y1="61754" x2="75316" y2="64211"/>
                        <a14:foregroundMark x1="83333" y1="21754" x2="87553" y2="39649"/>
                        <a14:foregroundMark x1="87553" y1="39649" x2="87553" y2="39649"/>
                        <a14:foregroundMark x1="90928" y1="25614" x2="89873" y2="63509"/>
                        <a14:foregroundMark x1="89873" y1="63509" x2="79114" y2="67018"/>
                        <a14:foregroundMark x1="79114" y1="67018" x2="88608" y2="62105"/>
                        <a14:foregroundMark x1="93460" y1="37895" x2="93882" y2="55789"/>
                        <a14:foregroundMark x1="93882" y1="55789" x2="93249" y2="59298"/>
                        <a14:foregroundMark x1="61171" y1="25443" x2="58439" y2="34737"/>
                        <a14:foregroundMark x1="63080" y1="18947" x2="62871" y2="19659"/>
                        <a14:foregroundMark x1="58439" y1="34737" x2="57454" y2="54075"/>
                        <a14:foregroundMark x1="58737" y1="57306" x2="66034" y2="67368"/>
                        <a14:foregroundMark x1="66034" y1="67368" x2="78692" y2="63158"/>
                        <a14:backgroundMark x1="57595" y1="55088" x2="57595" y2="55088"/>
                        <a14:backgroundMark x1="56962" y1="54386" x2="57806" y2="57895"/>
                        <a14:backgroundMark x1="61814" y1="23509" x2="61814" y2="23509"/>
                        <a14:backgroundMark x1="62447" y1="19298" x2="60549" y2="24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421" y="3298425"/>
            <a:ext cx="2579940" cy="15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6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88"/>
    </mc:Choice>
    <mc:Fallback>
      <p:transition spd="slow" advTm="187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05769-2CF7-26B6-B42F-A813EE7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6FB3-61BD-DF08-CE45-94BEDB87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B395E2-E7B4-AA8F-E3B3-F415832EEC04}"/>
                  </a:ext>
                </a:extLst>
              </p:cNvPr>
              <p:cNvSpPr txBox="1"/>
              <p:nvPr/>
            </p:nvSpPr>
            <p:spPr>
              <a:xfrm>
                <a:off x="2398551" y="1264448"/>
                <a:ext cx="1794237" cy="91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pixels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frame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B395E2-E7B4-AA8F-E3B3-F415832EE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51" y="1264448"/>
                <a:ext cx="1794237" cy="910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B814E5-D57B-26B6-49BF-858EB4E937EE}"/>
                  </a:ext>
                </a:extLst>
              </p:cNvPr>
              <p:cNvSpPr txBox="1"/>
              <p:nvPr/>
            </p:nvSpPr>
            <p:spPr>
              <a:xfrm>
                <a:off x="7293298" y="1226746"/>
                <a:ext cx="1720204" cy="98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1000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bins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histogram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B814E5-D57B-26B6-49BF-858EB4E93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98" y="1226746"/>
                <a:ext cx="1720204" cy="985911"/>
              </a:xfrm>
              <a:prstGeom prst="rect">
                <a:avLst/>
              </a:prstGeom>
              <a:blipFill>
                <a:blip r:embed="rId5"/>
                <a:stretch>
                  <a:fillRect l="-20141" r="-17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0B6DB5-CA95-A27D-1A18-81A9B029E366}"/>
                  </a:ext>
                </a:extLst>
              </p:cNvPr>
              <p:cNvSpPr txBox="1"/>
              <p:nvPr/>
            </p:nvSpPr>
            <p:spPr>
              <a:xfrm>
                <a:off x="294866" y="1263903"/>
                <a:ext cx="1766860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30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frames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sec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0B6DB5-CA95-A27D-1A18-81A9B029E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6" y="1263903"/>
                <a:ext cx="1766860" cy="9115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DACA77-8B9A-EF63-94E6-130A13ACCB9B}"/>
                  </a:ext>
                </a:extLst>
              </p:cNvPr>
              <p:cNvSpPr txBox="1"/>
              <p:nvPr/>
            </p:nvSpPr>
            <p:spPr>
              <a:xfrm>
                <a:off x="4813323" y="2359499"/>
                <a:ext cx="1536677" cy="136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30</m:t>
                      </m:r>
                      <m:f>
                        <m:fPr>
                          <m:ctrlPr>
                            <a:rPr kumimoji="0" lang="en-US" sz="4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sec</m:t>
                          </m:r>
                        </m:den>
                      </m:f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DACA77-8B9A-EF63-94E6-130A13AC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323" y="2359499"/>
                <a:ext cx="1536677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70B5F-480F-2437-88A0-597AE05016FA}"/>
              </a:ext>
            </a:extLst>
          </p:cNvPr>
          <p:cNvGrpSpPr/>
          <p:nvPr/>
        </p:nvGrpSpPr>
        <p:grpSpPr>
          <a:xfrm>
            <a:off x="1072496" y="4187446"/>
            <a:ext cx="3190165" cy="1037797"/>
            <a:chOff x="7344230" y="1280675"/>
            <a:chExt cx="3190165" cy="103779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56B1022-91F6-853F-EA9F-013B124D69E9}"/>
                </a:ext>
              </a:extLst>
            </p:cNvPr>
            <p:cNvSpPr/>
            <p:nvPr/>
          </p:nvSpPr>
          <p:spPr>
            <a:xfrm>
              <a:off x="7344230" y="1280675"/>
              <a:ext cx="3190165" cy="103779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14AE4D-84AF-96BF-926F-88D33D91AF35}"/>
                </a:ext>
              </a:extLst>
            </p:cNvPr>
            <p:cNvSpPr txBox="1"/>
            <p:nvPr/>
          </p:nvSpPr>
          <p:spPr>
            <a:xfrm>
              <a:off x="7375574" y="1568740"/>
              <a:ext cx="3127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Image Sensor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991D14-7CAF-B052-5867-1CA0E55696BE}"/>
              </a:ext>
            </a:extLst>
          </p:cNvPr>
          <p:cNvGrpSpPr/>
          <p:nvPr/>
        </p:nvGrpSpPr>
        <p:grpSpPr>
          <a:xfrm>
            <a:off x="7666821" y="4182902"/>
            <a:ext cx="3350147" cy="1037797"/>
            <a:chOff x="7344230" y="1280675"/>
            <a:chExt cx="3190165" cy="103779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3954F2F-C01D-2F0F-B4FC-7A7C1B5D0D40}"/>
                </a:ext>
              </a:extLst>
            </p:cNvPr>
            <p:cNvSpPr/>
            <p:nvPr/>
          </p:nvSpPr>
          <p:spPr>
            <a:xfrm>
              <a:off x="7344230" y="1280675"/>
              <a:ext cx="3190165" cy="103779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4DA483-3D19-53D6-1B3E-FC4CE9A35754}"/>
                </a:ext>
              </a:extLst>
            </p:cNvPr>
            <p:cNvSpPr txBox="1"/>
            <p:nvPr/>
          </p:nvSpPr>
          <p:spPr>
            <a:xfrm>
              <a:off x="7375574" y="1568740"/>
              <a:ext cx="31274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Off-sensor Compute</a:t>
              </a:r>
            </a:p>
          </p:txBody>
        </p:sp>
      </p:grp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5F257E1-B851-835E-F50A-0BB20D2A899B}"/>
              </a:ext>
            </a:extLst>
          </p:cNvPr>
          <p:cNvSpPr/>
          <p:nvPr/>
        </p:nvSpPr>
        <p:spPr>
          <a:xfrm>
            <a:off x="4813837" y="4417628"/>
            <a:ext cx="2333151" cy="55057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DB80C41-A3FF-98D8-E2E3-5F76279A20CF}"/>
                  </a:ext>
                </a:extLst>
              </p:cNvPr>
              <p:cNvSpPr txBox="1"/>
              <p:nvPr/>
            </p:nvSpPr>
            <p:spPr>
              <a:xfrm>
                <a:off x="4658360" y="1228252"/>
                <a:ext cx="1794237" cy="982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histogram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pixel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DB80C41-A3FF-98D8-E2E3-5F76279A2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360" y="1228252"/>
                <a:ext cx="1794237" cy="982898"/>
              </a:xfrm>
              <a:prstGeom prst="rect">
                <a:avLst/>
              </a:prstGeom>
              <a:blipFill>
                <a:blip r:embed="rId8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BBC115-5629-2CEA-DBFD-D24F3C45C2E5}"/>
                  </a:ext>
                </a:extLst>
              </p:cNvPr>
              <p:cNvSpPr txBox="1"/>
              <p:nvPr/>
            </p:nvSpPr>
            <p:spPr>
              <a:xfrm>
                <a:off x="9522417" y="1264513"/>
                <a:ext cx="172020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byte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bin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BBC115-5629-2CEA-DBFD-D24F3C45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417" y="1264513"/>
                <a:ext cx="1720204" cy="910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83BDF8-4950-90F2-CE25-261C2DA12817}"/>
                  </a:ext>
                </a:extLst>
              </p:cNvPr>
              <p:cNvSpPr txBox="1"/>
              <p:nvPr/>
            </p:nvSpPr>
            <p:spPr>
              <a:xfrm>
                <a:off x="1888857" y="1458091"/>
                <a:ext cx="454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83BDF8-4950-90F2-CE25-261C2DA12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857" y="1458091"/>
                <a:ext cx="45452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226AB2-2D0D-500F-386B-1D15C25EADB3}"/>
                  </a:ext>
                </a:extLst>
              </p:cNvPr>
              <p:cNvSpPr txBox="1"/>
              <p:nvPr/>
            </p:nvSpPr>
            <p:spPr>
              <a:xfrm>
                <a:off x="4137605" y="1458091"/>
                <a:ext cx="454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226AB2-2D0D-500F-386B-1D15C25EA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05" y="1458091"/>
                <a:ext cx="45452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A916873-C883-B152-D624-3DE5C949756A}"/>
                  </a:ext>
                </a:extLst>
              </p:cNvPr>
              <p:cNvSpPr txBox="1"/>
              <p:nvPr/>
            </p:nvSpPr>
            <p:spPr>
              <a:xfrm>
                <a:off x="6432760" y="1458091"/>
                <a:ext cx="454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A916873-C883-B152-D624-3DE5C9497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760" y="1458091"/>
                <a:ext cx="45452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3FFBB4-1689-937B-5B4D-C426BC18B942}"/>
                  </a:ext>
                </a:extLst>
              </p:cNvPr>
              <p:cNvSpPr txBox="1"/>
              <p:nvPr/>
            </p:nvSpPr>
            <p:spPr>
              <a:xfrm>
                <a:off x="9334359" y="1458091"/>
                <a:ext cx="454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63FFBB4-1689-937B-5B4D-C426BC18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59" y="1458091"/>
                <a:ext cx="45452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16D66D28-9A57-7C2C-69D3-1097275AF770}"/>
              </a:ext>
            </a:extLst>
          </p:cNvPr>
          <p:cNvSpPr txBox="1"/>
          <p:nvPr/>
        </p:nvSpPr>
        <p:spPr>
          <a:xfrm>
            <a:off x="2915730" y="5079768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Bottleneck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F3AFED-01ED-8BC3-AF6C-5A708A6AE39C}"/>
              </a:ext>
            </a:extLst>
          </p:cNvPr>
          <p:cNvCxnSpPr>
            <a:cxnSpLocks/>
          </p:cNvCxnSpPr>
          <p:nvPr/>
        </p:nvCxnSpPr>
        <p:spPr>
          <a:xfrm flipV="1">
            <a:off x="191426" y="850203"/>
            <a:ext cx="11809148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Shape 1">
            <a:extLst>
              <a:ext uri="{FF2B5EF4-FFF2-40B4-BE49-F238E27FC236}">
                <a16:creationId xmlns:a16="http://schemas.microsoft.com/office/drawing/2014/main" id="{55DF93CC-A328-F587-68C8-540928B7403D}"/>
              </a:ext>
            </a:extLst>
          </p:cNvPr>
          <p:cNvSpPr txBox="1"/>
          <p:nvPr/>
        </p:nvSpPr>
        <p:spPr>
          <a:xfrm>
            <a:off x="0" y="-83738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Single-Photon LiDAR</a:t>
            </a: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 Data Bottleneck</a:t>
            </a:r>
            <a:endParaRPr kumimoji="0" lang="zh-CN" altLang="en-US" sz="3800" b="0" i="0" u="none" strike="noStrike" kern="1200" cap="none" spc="-1" normalizeH="0" baseline="0" noProof="0" dirty="0">
              <a:ln>
                <a:noFill/>
              </a:ln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3FC82F-14AA-4E35-42AC-AF12EC9AC5B8}"/>
                  </a:ext>
                </a:extLst>
              </p:cNvPr>
              <p:cNvSpPr txBox="1"/>
              <p:nvPr/>
            </p:nvSpPr>
            <p:spPr>
              <a:xfrm>
                <a:off x="4262661" y="2825256"/>
                <a:ext cx="454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3FC82F-14AA-4E35-42AC-AF12EC9AC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661" y="2825256"/>
                <a:ext cx="45452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09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37"/>
    </mc:Choice>
    <mc:Fallback>
      <p:transition spd="slow" advTm="16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05769-2CF7-26B6-B42F-A813EE7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6FB3-61BD-DF08-CE45-94BEDB87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F3AFED-01ED-8BC3-AF6C-5A708A6AE39C}"/>
              </a:ext>
            </a:extLst>
          </p:cNvPr>
          <p:cNvCxnSpPr>
            <a:cxnSpLocks/>
          </p:cNvCxnSpPr>
          <p:nvPr/>
        </p:nvCxnSpPr>
        <p:spPr>
          <a:xfrm flipV="1">
            <a:off x="191426" y="850203"/>
            <a:ext cx="11809148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Shape 1">
            <a:extLst>
              <a:ext uri="{FF2B5EF4-FFF2-40B4-BE49-F238E27FC236}">
                <a16:creationId xmlns:a16="http://schemas.microsoft.com/office/drawing/2014/main" id="{55DF93CC-A328-F587-68C8-540928B7403D}"/>
              </a:ext>
            </a:extLst>
          </p:cNvPr>
          <p:cNvSpPr txBox="1"/>
          <p:nvPr/>
        </p:nvSpPr>
        <p:spPr>
          <a:xfrm>
            <a:off x="0" y="-83738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Count-Free Single-Photon LiDAR </a:t>
            </a: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[Proposed]</a:t>
            </a:r>
            <a:endParaRPr kumimoji="0" lang="zh-CN" altLang="en-US" sz="3800" b="0" i="0" u="none" strike="noStrike" kern="1200" cap="none" spc="-1" normalizeH="0" baseline="0" noProof="0" dirty="0">
              <a:ln>
                <a:noFill/>
              </a:ln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1BA56BD3-CB02-AC96-0649-43552ACCC087}"/>
              </a:ext>
            </a:extLst>
          </p:cNvPr>
          <p:cNvSpPr txBox="1"/>
          <p:nvPr/>
        </p:nvSpPr>
        <p:spPr>
          <a:xfrm>
            <a:off x="59933" y="1339258"/>
            <a:ext cx="5904572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Key Ingredient #1: Race Logic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263EF4B0-0247-1861-47DA-1B0778D4B2C4}"/>
              </a:ext>
            </a:extLst>
          </p:cNvPr>
          <p:cNvSpPr txBox="1"/>
          <p:nvPr/>
        </p:nvSpPr>
        <p:spPr>
          <a:xfrm>
            <a:off x="5629523" y="1339257"/>
            <a:ext cx="6371051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Key Ingredient #2: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-Depth Histograms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96EF6535-8404-9FA1-8918-3A135C42CFE1}"/>
              </a:ext>
            </a:extLst>
          </p:cNvPr>
          <p:cNvSpPr txBox="1"/>
          <p:nvPr/>
        </p:nvSpPr>
        <p:spPr>
          <a:xfrm>
            <a:off x="394916" y="2949284"/>
            <a:ext cx="5234607" cy="3226995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Encode signal values in terms of their delays.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Avoid expensive time-to-digital conversion.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FB06C69F-2CE9-FAFC-166C-82D99E5D0046}"/>
              </a:ext>
            </a:extLst>
          </p:cNvPr>
          <p:cNvSpPr txBox="1"/>
          <p:nvPr/>
        </p:nvSpPr>
        <p:spPr>
          <a:xfrm>
            <a:off x="5788551" y="2949284"/>
            <a:ext cx="6008534" cy="3226995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Adaptively capture “peaky” distributions.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 storing history of photon arrival timestamps and counts.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87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69"/>
    </mc:Choice>
    <mc:Fallback>
      <p:transition spd="slow" advTm="20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05769-2CF7-26B6-B42F-A813EE7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6FB3-61BD-DF08-CE45-94BEDB87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F3AFED-01ED-8BC3-AF6C-5A708A6AE39C}"/>
              </a:ext>
            </a:extLst>
          </p:cNvPr>
          <p:cNvCxnSpPr>
            <a:cxnSpLocks/>
          </p:cNvCxnSpPr>
          <p:nvPr/>
        </p:nvCxnSpPr>
        <p:spPr>
          <a:xfrm flipV="1">
            <a:off x="191426" y="850203"/>
            <a:ext cx="11809148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Shape 1">
            <a:extLst>
              <a:ext uri="{FF2B5EF4-FFF2-40B4-BE49-F238E27FC236}">
                <a16:creationId xmlns:a16="http://schemas.microsoft.com/office/drawing/2014/main" id="{55DF93CC-A328-F587-68C8-540928B7403D}"/>
              </a:ext>
            </a:extLst>
          </p:cNvPr>
          <p:cNvSpPr txBox="1"/>
          <p:nvPr/>
        </p:nvSpPr>
        <p:spPr>
          <a:xfrm>
            <a:off x="0" y="-83738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Result</a:t>
            </a:r>
            <a:endParaRPr kumimoji="0" lang="zh-CN" altLang="en-US" sz="38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F113FF-EEEE-6BBD-1F64-C5501B77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66" y="939802"/>
            <a:ext cx="6379467" cy="478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492DC-0FC4-DF75-A222-9B341D66EF41}"/>
              </a:ext>
            </a:extLst>
          </p:cNvPr>
          <p:cNvSpPr txBox="1"/>
          <p:nvPr/>
        </p:nvSpPr>
        <p:spPr>
          <a:xfrm>
            <a:off x="2906265" y="5724402"/>
            <a:ext cx="637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RGB Image (rendered)</a:t>
            </a:r>
          </a:p>
        </p:txBody>
      </p:sp>
    </p:spTree>
    <p:extLst>
      <p:ext uri="{BB962C8B-B14F-4D97-AF65-F5344CB8AC3E}">
        <p14:creationId xmlns:p14="http://schemas.microsoft.com/office/powerpoint/2010/main" val="39131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7"/>
    </mc:Choice>
    <mc:Fallback>
      <p:transition spd="slow" advTm="42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CE5E950-45F9-32EC-9959-0024D52FE36E}"/>
              </a:ext>
            </a:extLst>
          </p:cNvPr>
          <p:cNvSpPr/>
          <p:nvPr/>
        </p:nvSpPr>
        <p:spPr>
          <a:xfrm>
            <a:off x="4412047" y="4411329"/>
            <a:ext cx="379519" cy="1790218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590C8B3-F7E2-510E-C4BB-FD1C2A910919}"/>
              </a:ext>
            </a:extLst>
          </p:cNvPr>
          <p:cNvSpPr/>
          <p:nvPr/>
        </p:nvSpPr>
        <p:spPr>
          <a:xfrm>
            <a:off x="10390151" y="6110287"/>
            <a:ext cx="379519" cy="98421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05769-2CF7-26B6-B42F-A813EE7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6FB3-61BD-DF08-CE45-94BEDB87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F3AFED-01ED-8BC3-AF6C-5A708A6AE39C}"/>
              </a:ext>
            </a:extLst>
          </p:cNvPr>
          <p:cNvCxnSpPr>
            <a:cxnSpLocks/>
          </p:cNvCxnSpPr>
          <p:nvPr/>
        </p:nvCxnSpPr>
        <p:spPr>
          <a:xfrm flipV="1">
            <a:off x="191426" y="850203"/>
            <a:ext cx="11809148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Shape 1">
            <a:extLst>
              <a:ext uri="{FF2B5EF4-FFF2-40B4-BE49-F238E27FC236}">
                <a16:creationId xmlns:a16="http://schemas.microsoft.com/office/drawing/2014/main" id="{55DF93CC-A328-F587-68C8-540928B7403D}"/>
              </a:ext>
            </a:extLst>
          </p:cNvPr>
          <p:cNvSpPr txBox="1"/>
          <p:nvPr/>
        </p:nvSpPr>
        <p:spPr>
          <a:xfrm>
            <a:off x="0" y="-83738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Result</a:t>
            </a:r>
            <a:endParaRPr kumimoji="0" lang="zh-CN" altLang="en-US" sz="38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5947C43-0699-26C5-CD66-104B5A22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6" y="1723220"/>
            <a:ext cx="2841325" cy="2145820"/>
          </a:xfrm>
          <a:prstGeom prst="rect">
            <a:avLst/>
          </a:prstGeom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06B5A5C-38C0-961F-D0C8-24236CD196C0}"/>
              </a:ext>
            </a:extLst>
          </p:cNvPr>
          <p:cNvSpPr txBox="1"/>
          <p:nvPr/>
        </p:nvSpPr>
        <p:spPr>
          <a:xfrm>
            <a:off x="191426" y="917973"/>
            <a:ext cx="284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Ground Truth Distances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DE6BC9-B355-D186-CECB-A11E86C48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729" y="1723221"/>
            <a:ext cx="2860156" cy="2145820"/>
          </a:xfrm>
          <a:prstGeom prst="rect">
            <a:avLst/>
          </a:prstGeom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9F9985-906F-21F5-48E2-D42ABA2C9615}"/>
              </a:ext>
            </a:extLst>
          </p:cNvPr>
          <p:cNvSpPr txBox="1"/>
          <p:nvPr/>
        </p:nvSpPr>
        <p:spPr>
          <a:xfrm>
            <a:off x="3138934" y="917973"/>
            <a:ext cx="284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Conventional 2000-bin Histograms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E62B83A-C874-2411-E8E4-D3FB6E28B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863" y="1723220"/>
            <a:ext cx="2849411" cy="2145820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81DE9B1-9512-05B0-2619-47CFD9A49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253" y="1722464"/>
            <a:ext cx="2841321" cy="2145817"/>
          </a:xfrm>
          <a:prstGeom prst="rect">
            <a:avLst/>
          </a:prstGeom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AC43E8-9BDA-4D24-91A6-73050E7398B4}"/>
              </a:ext>
            </a:extLst>
          </p:cNvPr>
          <p:cNvSpPr txBox="1"/>
          <p:nvPr/>
        </p:nvSpPr>
        <p:spPr>
          <a:xfrm>
            <a:off x="6160119" y="917973"/>
            <a:ext cx="284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Coarse 16-bin Histograms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99A23B-1881-0D45-52F1-01A1ABB97C27}"/>
              </a:ext>
            </a:extLst>
          </p:cNvPr>
          <p:cNvSpPr txBox="1"/>
          <p:nvPr/>
        </p:nvSpPr>
        <p:spPr>
          <a:xfrm>
            <a:off x="9140422" y="1149572"/>
            <a:ext cx="28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16-bin EDH [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60C20A-592E-9905-591C-85D29DFB4D2B}"/>
              </a:ext>
            </a:extLst>
          </p:cNvPr>
          <p:cNvGrpSpPr/>
          <p:nvPr/>
        </p:nvGrpSpPr>
        <p:grpSpPr>
          <a:xfrm>
            <a:off x="1743438" y="3947811"/>
            <a:ext cx="9858412" cy="2482321"/>
            <a:chOff x="1731039" y="3944679"/>
            <a:chExt cx="9858412" cy="248232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680EEF6-189A-9A10-98DC-835113C280E0}"/>
                </a:ext>
              </a:extLst>
            </p:cNvPr>
            <p:cNvCxnSpPr>
              <a:cxnSpLocks/>
            </p:cNvCxnSpPr>
            <p:nvPr/>
          </p:nvCxnSpPr>
          <p:spPr>
            <a:xfrm>
              <a:off x="3049736" y="6226946"/>
              <a:ext cx="8539715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63A0021-755F-D82E-A79B-2E3BFABD9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8934" y="3944679"/>
              <a:ext cx="0" cy="2307667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82CC607-5968-B992-6187-1F870B3B6E82}"/>
                </a:ext>
              </a:extLst>
            </p:cNvPr>
            <p:cNvCxnSpPr/>
            <p:nvPr/>
          </p:nvCxnSpPr>
          <p:spPr>
            <a:xfrm>
              <a:off x="3032751" y="5319138"/>
              <a:ext cx="106183" cy="0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69586F-A86B-F280-9F8D-CDAA9690051F}"/>
                </a:ext>
              </a:extLst>
            </p:cNvPr>
            <p:cNvCxnSpPr/>
            <p:nvPr/>
          </p:nvCxnSpPr>
          <p:spPr>
            <a:xfrm>
              <a:off x="3032751" y="4411330"/>
              <a:ext cx="106183" cy="0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3F4533-99B8-CC67-EA73-5DCB3D9D7075}"/>
                </a:ext>
              </a:extLst>
            </p:cNvPr>
            <p:cNvCxnSpPr/>
            <p:nvPr/>
          </p:nvCxnSpPr>
          <p:spPr>
            <a:xfrm>
              <a:off x="3032751" y="4865234"/>
              <a:ext cx="106183" cy="0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762865-5C57-2883-18F5-59B37C5AE0D2}"/>
                </a:ext>
              </a:extLst>
            </p:cNvPr>
            <p:cNvCxnSpPr/>
            <p:nvPr/>
          </p:nvCxnSpPr>
          <p:spPr>
            <a:xfrm>
              <a:off x="3032751" y="5773042"/>
              <a:ext cx="106183" cy="0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F47DD8-1A51-AE7A-18E2-0E72D6336529}"/>
                </a:ext>
              </a:extLst>
            </p:cNvPr>
            <p:cNvSpPr txBox="1"/>
            <p:nvPr/>
          </p:nvSpPr>
          <p:spPr>
            <a:xfrm rot="16200000">
              <a:off x="1042849" y="4747945"/>
              <a:ext cx="2145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Bandwidth GB/s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7227DF-D8A5-5AB9-648F-60C4A78FA673}"/>
                </a:ext>
              </a:extLst>
            </p:cNvPr>
            <p:cNvSpPr txBox="1"/>
            <p:nvPr/>
          </p:nvSpPr>
          <p:spPr>
            <a:xfrm>
              <a:off x="1849337" y="5996113"/>
              <a:ext cx="11571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7918B2-6DAA-3121-C4F7-E3114FDEE6AE}"/>
                </a:ext>
              </a:extLst>
            </p:cNvPr>
            <p:cNvSpPr txBox="1"/>
            <p:nvPr/>
          </p:nvSpPr>
          <p:spPr>
            <a:xfrm>
              <a:off x="1849337" y="5565226"/>
              <a:ext cx="11571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BD59D7-EA2B-539A-B2D9-57148BBE5041}"/>
                </a:ext>
              </a:extLst>
            </p:cNvPr>
            <p:cNvSpPr txBox="1"/>
            <p:nvPr/>
          </p:nvSpPr>
          <p:spPr>
            <a:xfrm>
              <a:off x="1849337" y="5135860"/>
              <a:ext cx="11571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B04871-B069-4093-778E-2AA8F97887D9}"/>
                </a:ext>
              </a:extLst>
            </p:cNvPr>
            <p:cNvSpPr txBox="1"/>
            <p:nvPr/>
          </p:nvSpPr>
          <p:spPr>
            <a:xfrm>
              <a:off x="1849337" y="4658046"/>
              <a:ext cx="11571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A78364-606C-F4E3-6938-73E30C9F762C}"/>
                </a:ext>
              </a:extLst>
            </p:cNvPr>
            <p:cNvSpPr txBox="1"/>
            <p:nvPr/>
          </p:nvSpPr>
          <p:spPr>
            <a:xfrm>
              <a:off x="1849337" y="4178976"/>
              <a:ext cx="11571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6E87DA5-2ED3-554D-4596-630809259E5E}"/>
              </a:ext>
            </a:extLst>
          </p:cNvPr>
          <p:cNvSpPr/>
          <p:nvPr/>
        </p:nvSpPr>
        <p:spPr>
          <a:xfrm>
            <a:off x="7391020" y="6110287"/>
            <a:ext cx="379519" cy="9842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186E0A-5BE9-5BF1-E37D-E29FBBDA9AA0}"/>
              </a:ext>
            </a:extLst>
          </p:cNvPr>
          <p:cNvSpPr txBox="1"/>
          <p:nvPr/>
        </p:nvSpPr>
        <p:spPr>
          <a:xfrm>
            <a:off x="5875910" y="3868281"/>
            <a:ext cx="3409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1D1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 quantization noise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D42190-2B0C-AE58-D083-BBDA83251E3B}"/>
              </a:ext>
            </a:extLst>
          </p:cNvPr>
          <p:cNvSpPr txBox="1"/>
          <p:nvPr/>
        </p:nvSpPr>
        <p:spPr>
          <a:xfrm>
            <a:off x="9159249" y="3868281"/>
            <a:ext cx="2841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details preserved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BB636F-5A8A-69E5-E541-E971C41739ED}"/>
              </a:ext>
            </a:extLst>
          </p:cNvPr>
          <p:cNvSpPr txBox="1"/>
          <p:nvPr/>
        </p:nvSpPr>
        <p:spPr>
          <a:xfrm>
            <a:off x="4719474" y="4309516"/>
            <a:ext cx="87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GB/s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98DF15B-C715-609A-68CF-79F3B6B32B75}"/>
              </a:ext>
            </a:extLst>
          </p:cNvPr>
          <p:cNvSpPr txBox="1"/>
          <p:nvPr/>
        </p:nvSpPr>
        <p:spPr>
          <a:xfrm>
            <a:off x="7170157" y="5279290"/>
            <a:ext cx="87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0.2 GB/s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AEE8CB-A97C-EA22-2325-88F6E6A0DF2F}"/>
              </a:ext>
            </a:extLst>
          </p:cNvPr>
          <p:cNvSpPr txBox="1"/>
          <p:nvPr/>
        </p:nvSpPr>
        <p:spPr>
          <a:xfrm>
            <a:off x="10142101" y="5279290"/>
            <a:ext cx="87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0.2 GB/s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F91704-C2D6-5CF8-34DE-6CB2539410DD}"/>
              </a:ext>
            </a:extLst>
          </p:cNvPr>
          <p:cNvGrpSpPr/>
          <p:nvPr/>
        </p:nvGrpSpPr>
        <p:grpSpPr>
          <a:xfrm>
            <a:off x="-67042" y="3942671"/>
            <a:ext cx="1692266" cy="633504"/>
            <a:chOff x="-29437" y="3935872"/>
            <a:chExt cx="1692266" cy="6335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824E15-EE97-D5F3-F586-A7071B382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742994" y="3368402"/>
              <a:ext cx="200284" cy="13352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FCB996-0773-E440-5160-D8CA4E04ED76}"/>
                </a:ext>
              </a:extLst>
            </p:cNvPr>
            <p:cNvSpPr txBox="1"/>
            <p:nvPr/>
          </p:nvSpPr>
          <p:spPr>
            <a:xfrm>
              <a:off x="-29437" y="4093035"/>
              <a:ext cx="581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9014A3-629A-07E5-9447-36CA97A52E95}"/>
                </a:ext>
              </a:extLst>
            </p:cNvPr>
            <p:cNvSpPr txBox="1"/>
            <p:nvPr/>
          </p:nvSpPr>
          <p:spPr>
            <a:xfrm>
              <a:off x="1081513" y="4093035"/>
              <a:ext cx="581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6163AA-179F-5EE8-075D-D7B199A661BC}"/>
                </a:ext>
              </a:extLst>
            </p:cNvPr>
            <p:cNvSpPr txBox="1"/>
            <p:nvPr/>
          </p:nvSpPr>
          <p:spPr>
            <a:xfrm>
              <a:off x="529611" y="4169266"/>
              <a:ext cx="581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(m)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554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89"/>
    </mc:Choice>
    <mc:Fallback>
      <p:transition spd="slow" advTm="22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6" grpId="0" animBg="1"/>
      <p:bldP spid="36" grpId="0"/>
      <p:bldP spid="38" grpId="0"/>
      <p:bldP spid="41" grpId="0"/>
      <p:bldP spid="42" grpId="0"/>
      <p:bldP spid="59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05769-2CF7-26B6-B42F-A813EE7E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Image Sensor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6FB3-61BD-DF08-CE45-94BEDB87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7" name="TextShape 1">
            <a:extLst>
              <a:ext uri="{FF2B5EF4-FFF2-40B4-BE49-F238E27FC236}">
                <a16:creationId xmlns:a16="http://schemas.microsoft.com/office/drawing/2014/main" id="{55DF93CC-A328-F587-68C8-540928B7403D}"/>
              </a:ext>
            </a:extLst>
          </p:cNvPr>
          <p:cNvSpPr txBox="1"/>
          <p:nvPr/>
        </p:nvSpPr>
        <p:spPr>
          <a:xfrm>
            <a:off x="0" y="979997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Poster # P9</a:t>
            </a:r>
            <a:endParaRPr kumimoji="0" lang="zh-CN" altLang="en-US" sz="44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3582E23F-42F6-1855-02B1-75E5D220B9A5}"/>
              </a:ext>
            </a:extLst>
          </p:cNvPr>
          <p:cNvSpPr txBox="1"/>
          <p:nvPr/>
        </p:nvSpPr>
        <p:spPr>
          <a:xfrm>
            <a:off x="79513" y="3006828"/>
            <a:ext cx="12192000" cy="844343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 resolution single-photon LiDAR 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100x lower bandwidth.</a:t>
            </a:r>
          </a:p>
        </p:txBody>
      </p:sp>
    </p:spTree>
    <p:extLst>
      <p:ext uri="{BB962C8B-B14F-4D97-AF65-F5344CB8AC3E}">
        <p14:creationId xmlns:p14="http://schemas.microsoft.com/office/powerpoint/2010/main" val="184407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3"/>
    </mc:Choice>
    <mc:Fallback>
      <p:transition spd="slow" advTm="684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5|0.3|0.4|0.4|1.6|4.1|0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.6|2.2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0.6|4.1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435</Words>
  <Application>Microsoft Office PowerPoint</Application>
  <PresentationFormat>Widescreen</PresentationFormat>
  <Paragraphs>95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Atul Ingle</dc:creator>
  <cp:lastModifiedBy>Atul Ingle</cp:lastModifiedBy>
  <cp:revision>87</cp:revision>
  <dcterms:created xsi:type="dcterms:W3CDTF">2023-05-19T06:01:24Z</dcterms:created>
  <dcterms:modified xsi:type="dcterms:W3CDTF">2023-05-21T16:23:28Z</dcterms:modified>
</cp:coreProperties>
</file>